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58" r:id="rId7"/>
    <p:sldId id="262" r:id="rId8"/>
    <p:sldId id="268" r:id="rId9"/>
    <p:sldId id="269" r:id="rId10"/>
    <p:sldId id="272" r:id="rId11"/>
    <p:sldId id="276" r:id="rId12"/>
    <p:sldId id="277" r:id="rId13"/>
    <p:sldId id="265" r:id="rId14"/>
    <p:sldId id="273" r:id="rId15"/>
    <p:sldId id="274" r:id="rId16"/>
    <p:sldId id="275" r:id="rId17"/>
    <p:sldId id="264" r:id="rId18"/>
    <p:sldId id="278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Micheal Hatch &amp; </a:t>
            </a:r>
            <a:r>
              <a:rPr lang="en-US"/>
              <a:t>Philip Vickers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33C7A-9735-4110-8DDF-3CDF233F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3" y="1634252"/>
            <a:ext cx="1701932" cy="2591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A8DA55-FFB8-4E1D-98C5-904A0D4FFBEA}"/>
              </a:ext>
            </a:extLst>
          </p:cNvPr>
          <p:cNvSpPr txBox="1"/>
          <p:nvPr/>
        </p:nvSpPr>
        <p:spPr>
          <a:xfrm>
            <a:off x="5952806" y="1154668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60806F-54E2-408F-9C8B-3CD0AE26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003" y="1537833"/>
            <a:ext cx="3018958" cy="2591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9712960" y="1154668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560A36-97FE-41FA-BE6B-6A89639C0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39139" y="3223992"/>
            <a:ext cx="1689221" cy="4575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4345939" y="5359316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25852-C763-424D-A32A-2288328A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581860"/>
            <a:ext cx="7186491" cy="6073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1340962"/>
            <a:ext cx="6696075" cy="19097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1DD61-0511-4351-60AD-862A511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84" y="152400"/>
            <a:ext cx="3374445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26" y="123444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74689-EBE6-2C48-9C19-60508208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86" y="3543195"/>
            <a:ext cx="1187511" cy="2044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8F5AD-878A-4DC3-E478-D970173E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66006">
            <a:off x="4006024" y="2932034"/>
            <a:ext cx="815628" cy="31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E9306-1134-4CD4-397C-27CB18F0A386}"/>
              </a:ext>
            </a:extLst>
          </p:cNvPr>
          <p:cNvSpPr txBox="1"/>
          <p:nvPr/>
        </p:nvSpPr>
        <p:spPr>
          <a:xfrm rot="18410404">
            <a:off x="3438325" y="2372687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Bluetooth Signal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BDFE1-DD8B-235D-AAB5-9BDAE17B1BC1}"/>
              </a:ext>
            </a:extLst>
          </p:cNvPr>
          <p:cNvSpPr txBox="1"/>
          <p:nvPr/>
        </p:nvSpPr>
        <p:spPr>
          <a:xfrm>
            <a:off x="7123412" y="133176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A8286-D3BE-028F-34B1-79B4DA827B69}"/>
              </a:ext>
            </a:extLst>
          </p:cNvPr>
          <p:cNvSpPr txBox="1"/>
          <p:nvPr/>
        </p:nvSpPr>
        <p:spPr>
          <a:xfrm>
            <a:off x="8794732" y="2482475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1572-C41D-EA40-713C-E4AEEE40107C}"/>
              </a:ext>
            </a:extLst>
          </p:cNvPr>
          <p:cNvSpPr txBox="1"/>
          <p:nvPr/>
        </p:nvSpPr>
        <p:spPr>
          <a:xfrm>
            <a:off x="9103324" y="391386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2C5AF-83A7-607D-C940-0AF82C2844CE}"/>
              </a:ext>
            </a:extLst>
          </p:cNvPr>
          <p:cNvSpPr txBox="1"/>
          <p:nvPr/>
        </p:nvSpPr>
        <p:spPr>
          <a:xfrm>
            <a:off x="7760348" y="480648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123CD-D2FD-BF3A-497F-77ACD449D43B}"/>
              </a:ext>
            </a:extLst>
          </p:cNvPr>
          <p:cNvSpPr txBox="1"/>
          <p:nvPr/>
        </p:nvSpPr>
        <p:spPr>
          <a:xfrm>
            <a:off x="6757652" y="480648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F98D7-7EF7-D0AA-BD30-091FCA7AC644}"/>
              </a:ext>
            </a:extLst>
          </p:cNvPr>
          <p:cNvSpPr txBox="1"/>
          <p:nvPr/>
        </p:nvSpPr>
        <p:spPr>
          <a:xfrm>
            <a:off x="5204162" y="4788080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261BDF-8DDB-F8F4-AB83-DED55AE9D103}"/>
              </a:ext>
            </a:extLst>
          </p:cNvPr>
          <p:cNvSpPr txBox="1"/>
          <p:nvPr/>
        </p:nvSpPr>
        <p:spPr>
          <a:xfrm>
            <a:off x="7760348" y="1562594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C0358-4B03-7D26-BA0D-8A7F458E8730}"/>
              </a:ext>
            </a:extLst>
          </p:cNvPr>
          <p:cNvSpPr txBox="1"/>
          <p:nvPr/>
        </p:nvSpPr>
        <p:spPr>
          <a:xfrm>
            <a:off x="8923668" y="358262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44AAE-7378-C269-4BAE-D3638B0C15BF}"/>
              </a:ext>
            </a:extLst>
          </p:cNvPr>
          <p:cNvSpPr txBox="1"/>
          <p:nvPr/>
        </p:nvSpPr>
        <p:spPr>
          <a:xfrm>
            <a:off x="6183612" y="4852327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F867E-9805-D907-1487-C780B48555EB}"/>
              </a:ext>
            </a:extLst>
          </p:cNvPr>
          <p:cNvSpPr txBox="1"/>
          <p:nvPr/>
        </p:nvSpPr>
        <p:spPr>
          <a:xfrm>
            <a:off x="4714437" y="4946471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0A860-7C91-52AA-147A-2461D83F545A}"/>
              </a:ext>
            </a:extLst>
          </p:cNvPr>
          <p:cNvSpPr txBox="1"/>
          <p:nvPr/>
        </p:nvSpPr>
        <p:spPr>
          <a:xfrm>
            <a:off x="5875650" y="3467206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DC48E-11A1-432E-624E-8E5A43EE8BE4}"/>
              </a:ext>
            </a:extLst>
          </p:cNvPr>
          <p:cNvSpPr txBox="1"/>
          <p:nvPr/>
        </p:nvSpPr>
        <p:spPr>
          <a:xfrm>
            <a:off x="6271890" y="3883090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1C879-E002-9EFC-B1C5-F77556A78AF4}"/>
              </a:ext>
            </a:extLst>
          </p:cNvPr>
          <p:cNvSpPr txBox="1"/>
          <p:nvPr/>
        </p:nvSpPr>
        <p:spPr>
          <a:xfrm>
            <a:off x="7866380" y="3508088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B7F72E-EAF2-0CF3-CE9D-2829ECA5C423}"/>
              </a:ext>
            </a:extLst>
          </p:cNvPr>
          <p:cNvSpPr txBox="1"/>
          <p:nvPr/>
        </p:nvSpPr>
        <p:spPr>
          <a:xfrm>
            <a:off x="4610021" y="2095405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Bluetooth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ACC5B-E840-E3AC-206D-68C667F61730}"/>
              </a:ext>
            </a:extLst>
          </p:cNvPr>
          <p:cNvSpPr txBox="1"/>
          <p:nvPr/>
        </p:nvSpPr>
        <p:spPr>
          <a:xfrm>
            <a:off x="3056531" y="5497732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Android Phone with App Installed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9A1CDD0-FEBC-259B-FF56-9174D241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28" y="1331762"/>
            <a:ext cx="790668" cy="11120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4676C6-5D2B-3F65-66F8-D0FDAB419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01629">
            <a:off x="9691512" y="2358266"/>
            <a:ext cx="463574" cy="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1149D-A3F3-113F-061D-BBE096F4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3" r="9121"/>
          <a:stretch/>
        </p:blipFill>
        <p:spPr>
          <a:xfrm>
            <a:off x="1666875" y="1244601"/>
            <a:ext cx="9261510" cy="48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A1CF98E-3EEF-4D6B-94EE-D4761349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2217740"/>
            <a:ext cx="5080354" cy="37202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D5AF7C-A550-4BF6-98D9-B5D9C37945B8}"/>
              </a:ext>
            </a:extLst>
          </p:cNvPr>
          <p:cNvSpPr txBox="1"/>
          <p:nvPr/>
        </p:nvSpPr>
        <p:spPr>
          <a:xfrm rot="19480655">
            <a:off x="3878978" y="2316480"/>
            <a:ext cx="731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In Process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4D3E5-E041-587C-8E78-F7AB8EFE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57" y="954631"/>
            <a:ext cx="8421688" cy="1325563"/>
          </a:xfrm>
        </p:spPr>
        <p:txBody>
          <a:bodyPr/>
          <a:lstStyle/>
          <a:p>
            <a:r>
              <a:rPr lang="en-US" dirty="0"/>
              <a:t>Marketing</a:t>
            </a:r>
            <a:br>
              <a:rPr lang="en-US" dirty="0"/>
            </a:br>
            <a:r>
              <a:rPr lang="en-US" dirty="0"/>
              <a:t>Targets</a:t>
            </a: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D6F77E1-EF34-832B-0530-1EC83D918B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9666" r="19666"/>
          <a:stretch>
            <a:fillRect/>
          </a:stretch>
        </p:blipFill>
        <p:spPr>
          <a:xfrm>
            <a:off x="454272" y="2194704"/>
            <a:ext cx="2990689" cy="1845511"/>
          </a:xfrm>
        </p:spPr>
      </p:pic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54F4F44F-BABF-4B75-CB1B-84744366482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7358" r="27358"/>
          <a:stretch>
            <a:fillRect/>
          </a:stretch>
        </p:blipFill>
        <p:spPr>
          <a:xfrm>
            <a:off x="1992237" y="4057858"/>
            <a:ext cx="3506384" cy="1845511"/>
          </a:xfr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209DB6B-6FD2-2931-62AA-108B196BD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52FA949-BB4A-1F4F-8604-EE9E78383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34F4727-966A-42F8-A399-C85421CB3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0FFFA65-A5F9-1160-6F3D-771C711D4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62" y="2591465"/>
            <a:ext cx="4566049" cy="1314297"/>
          </a:xfrm>
          <a:prstGeom prst="rect">
            <a:avLst/>
          </a:prstGeom>
        </p:spPr>
      </p:pic>
      <p:pic>
        <p:nvPicPr>
          <p:cNvPr id="33" name="Picture Placeholder 32">
            <a:extLst>
              <a:ext uri="{FF2B5EF4-FFF2-40B4-BE49-F238E27FC236}">
                <a16:creationId xmlns:a16="http://schemas.microsoft.com/office/drawing/2014/main" id="{C27D173E-594F-FB64-4E0F-3F43BB0A166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5"/>
          <a:srcRect t="4642" b="4642"/>
          <a:stretch>
            <a:fillRect/>
          </a:stretch>
        </p:blipFill>
        <p:spPr>
          <a:xfrm>
            <a:off x="5928167" y="4107204"/>
            <a:ext cx="5295900" cy="1846263"/>
          </a:xfrm>
        </p:spPr>
      </p:pic>
    </p:spTree>
    <p:extLst>
      <p:ext uri="{BB962C8B-B14F-4D97-AF65-F5344CB8AC3E}">
        <p14:creationId xmlns:p14="http://schemas.microsoft.com/office/powerpoint/2010/main" val="2233359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Project Requirements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B777D-3333-41B2-9403-D924773C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671"/>
            <a:ext cx="12192000" cy="3651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5100320" y="1631660"/>
            <a:ext cx="39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a linear project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Requirements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85457045"/>
              </p:ext>
            </p:extLst>
          </p:nvPr>
        </p:nvGraphicFramePr>
        <p:xfrm>
          <a:off x="838200" y="1453242"/>
          <a:ext cx="10515600" cy="49204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14194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 b="1" i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Safety Conditions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 meet.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Opens using handheld device.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says, "Open the right front door."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blue tooth signal is transmitted to the car and  the computer opens the right front door.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Parking Brake must be applied. Car must be parked.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Closes using handheld device.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says, “Close the right front door."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blue tooth signal is transmitted to the car and  the computer opens the right front door.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Parking Brake must be applied. Car must be parked.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Blocked while opening.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what obstruction is present and remove it if necessary.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removing the blocking item and ensuring all safety measures have been implemented.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is removed, parking brake applied.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Blocked while closing.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what obstruction is present and remove it if necessary.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removing the blocking item and ensuring all safety measures have been implemented.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is removed, parking brake applied.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Non-Functional Requirements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D4575-BFC2-371A-67C5-CEA768781522}"/>
              </a:ext>
            </a:extLst>
          </p:cNvPr>
          <p:cNvSpPr txBox="1"/>
          <p:nvPr/>
        </p:nvSpPr>
        <p:spPr>
          <a:xfrm>
            <a:off x="1320800" y="1786467"/>
            <a:ext cx="6326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Platform: </a:t>
            </a:r>
            <a:r>
              <a:rPr lang="en-US" dirty="0"/>
              <a:t>Mobile App: Only Android OS</a:t>
            </a:r>
          </a:p>
          <a:p>
            <a:r>
              <a:rPr lang="en-US" dirty="0"/>
              <a:t>	  Hardware system: Arduino Uno development board</a:t>
            </a:r>
          </a:p>
          <a:p>
            <a:endParaRPr lang="en-US" dirty="0"/>
          </a:p>
          <a:p>
            <a:r>
              <a:rPr lang="en-US" b="1" dirty="0"/>
              <a:t>Performance: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F5528-F62F-E4C1-6901-469FC355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856" y="2874429"/>
            <a:ext cx="4799828" cy="35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367E-4339-7D6A-32CA-4EDD474B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99BE-8CC1-E4A3-2AAE-BB21F185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3A45A-24D3-8D55-6180-66CCE185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30BC9-5011-D69F-5501-2C843A9B8BD7}"/>
              </a:ext>
            </a:extLst>
          </p:cNvPr>
          <p:cNvSpPr txBox="1"/>
          <p:nvPr/>
        </p:nvSpPr>
        <p:spPr>
          <a:xfrm>
            <a:off x="1092200" y="566678"/>
            <a:ext cx="974513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Security: </a:t>
            </a:r>
            <a:r>
              <a:rPr lang="en-US" dirty="0">
                <a:latin typeface="Consolas" panose="020B0609020204030204" pitchFamily="49" charset="0"/>
              </a:rPr>
              <a:t>User name and password, Bluetooth pairing pin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User characteristics: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effectLst/>
                <a:latin typeface="Consolas" panose="020B0609020204030204" pitchFamily="49" charset="0"/>
              </a:rPr>
              <a:t>The app must load quickly and after a brief splash screen the app needs to be ready to use.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2. Once on the main screen one button press should set the app in a state to receive voice commands.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3. If a valid command is issued then no further user action should be required to open or close a door.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4. If an error or safety stoppage occurs then the app should clearly communicate the nature of the failure to the user.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5. A home screen widget may be developed to further usability.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9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5D56F-D648-D515-2E3A-E8A1A9C6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726F5-33A1-2951-42FA-8FD117E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Seasame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94810-4939-C5B4-F520-A447EC25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AE6A1-A280-48E5-4E8C-41C32E91E22A}"/>
              </a:ext>
            </a:extLst>
          </p:cNvPr>
          <p:cNvSpPr txBox="1"/>
          <p:nvPr/>
        </p:nvSpPr>
        <p:spPr>
          <a:xfrm>
            <a:off x="939800" y="668867"/>
            <a:ext cx="114553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Data Formats: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Mobile app input methods will consist of both voice commands and button presses.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The app will connect with the development board via Bluetooth. Bluetooth 2.0 will be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used.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The development board will connect to 4 servos that opens individual doors. The 4 servos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Will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use the PWM pins on the dev board.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1" dirty="0">
                <a:effectLst/>
                <a:latin typeface="Consolas" panose="020B0609020204030204" pitchFamily="49" charset="0"/>
              </a:rPr>
              <a:t>Internationalization: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Open Sesame will only support English at this time.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Environment: </a:t>
            </a:r>
            <a:r>
              <a:rPr lang="en-US" b="0" dirty="0">
                <a:effectLst/>
                <a:latin typeface="Consolas" panose="020B0609020204030204" pitchFamily="49" charset="0"/>
              </a:rPr>
              <a:t>This prototype will only be subjected to indoor climate controlled </a:t>
            </a:r>
          </a:p>
          <a:p>
            <a:r>
              <a:rPr lang="en-US" dirty="0">
                <a:latin typeface="Consolas" panose="020B0609020204030204" pitchFamily="49" charset="0"/>
              </a:rPr>
              <a:t>	      environments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0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248</TotalTime>
  <Words>607</Words>
  <Application>Microsoft Office PowerPoint</Application>
  <PresentationFormat>Widescreen</PresentationFormat>
  <Paragraphs>145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Tenorite</vt:lpstr>
      <vt:lpstr>Times New Roman</vt:lpstr>
      <vt:lpstr>Office Theme</vt:lpstr>
      <vt:lpstr>Open Sesame</vt:lpstr>
      <vt:lpstr>AGENDA</vt:lpstr>
      <vt:lpstr>INTRODUCTION</vt:lpstr>
      <vt:lpstr>PRIMARY GOALS</vt:lpstr>
      <vt:lpstr>Schedule</vt:lpstr>
      <vt:lpstr>Project Requirements </vt:lpstr>
      <vt:lpstr>Project Non-Functional Requirements </vt:lpstr>
      <vt:lpstr>PowerPoint Presentation</vt:lpstr>
      <vt:lpstr>PowerPoint Presentation</vt:lpstr>
      <vt:lpstr>Architecture and Design</vt:lpstr>
      <vt:lpstr>Android App</vt:lpstr>
      <vt:lpstr>Hardware System  </vt:lpstr>
      <vt:lpstr>Arduino Code</vt:lpstr>
      <vt:lpstr>Website</vt:lpstr>
      <vt:lpstr>Marketing Targets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12</cp:revision>
  <dcterms:created xsi:type="dcterms:W3CDTF">2022-11-10T00:08:34Z</dcterms:created>
  <dcterms:modified xsi:type="dcterms:W3CDTF">2023-01-28T17:38:54Z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